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4"/>
  </p:sldMasterIdLst>
  <p:notesMasterIdLst>
    <p:notesMasterId r:id="rId24"/>
  </p:notesMasterIdLst>
  <p:sldIdLst>
    <p:sldId id="303" r:id="rId5"/>
    <p:sldId id="2992" r:id="rId6"/>
    <p:sldId id="3035" r:id="rId7"/>
    <p:sldId id="3036" r:id="rId8"/>
    <p:sldId id="3037" r:id="rId9"/>
    <p:sldId id="3038" r:id="rId10"/>
    <p:sldId id="3039" r:id="rId11"/>
    <p:sldId id="3040" r:id="rId12"/>
    <p:sldId id="3041" r:id="rId13"/>
    <p:sldId id="3042" r:id="rId14"/>
    <p:sldId id="3043" r:id="rId15"/>
    <p:sldId id="3044" r:id="rId16"/>
    <p:sldId id="3045" r:id="rId17"/>
    <p:sldId id="3046" r:id="rId18"/>
    <p:sldId id="3047" r:id="rId19"/>
    <p:sldId id="3048" r:id="rId20"/>
    <p:sldId id="3049" r:id="rId21"/>
    <p:sldId id="2991" r:id="rId22"/>
    <p:sldId id="2957" r:id="rId23"/>
  </p:sldIdLst>
  <p:sldSz cx="12192000" cy="6858000"/>
  <p:notesSz cx="7099300" cy="10234613"/>
  <p:defaultTextStyle>
    <a:defPPr>
      <a:defRPr lang="pt-PT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4" orient="horz" pos="1979" userDrawn="1">
          <p15:clr>
            <a:srgbClr val="A4A3A4"/>
          </p15:clr>
        </p15:guide>
        <p15:guide id="5" orient="horz" pos="3770" userDrawn="1">
          <p15:clr>
            <a:srgbClr val="A4A3A4"/>
          </p15:clr>
        </p15:guide>
        <p15:guide id="6" orient="horz" pos="550" userDrawn="1">
          <p15:clr>
            <a:srgbClr val="A4A3A4"/>
          </p15:clr>
        </p15:guide>
        <p15:guide id="7" pos="3613" userDrawn="1">
          <p15:clr>
            <a:srgbClr val="A4A3A4"/>
          </p15:clr>
        </p15:guide>
        <p15:guide id="8" pos="7310" userDrawn="1">
          <p15:clr>
            <a:srgbClr val="A4A3A4"/>
          </p15:clr>
        </p15:guide>
        <p15:guide id="9" pos="619" userDrawn="1">
          <p15:clr>
            <a:srgbClr val="A4A3A4"/>
          </p15:clr>
        </p15:guide>
        <p15:guide id="10" pos="4226" userDrawn="1">
          <p15:clr>
            <a:srgbClr val="A4A3A4"/>
          </p15:clr>
        </p15:guide>
        <p15:guide id="11" orient="horz" pos="3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1F2F2"/>
    <a:srgbClr val="05687F"/>
    <a:srgbClr val="2BACE2"/>
    <a:srgbClr val="042F5B"/>
    <a:srgbClr val="B7B7B7"/>
    <a:srgbClr val="C8C8C8"/>
    <a:srgbClr val="B5B5B5"/>
    <a:srgbClr val="CACACA"/>
    <a:srgbClr val="F29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1" autoAdjust="0"/>
    <p:restoredTop sz="96005" autoAdjust="0"/>
  </p:normalViewPr>
  <p:slideViewPr>
    <p:cSldViewPr snapToGrid="0">
      <p:cViewPr varScale="1">
        <p:scale>
          <a:sx n="111" d="100"/>
          <a:sy n="111" d="100"/>
        </p:scale>
        <p:origin x="216" y="568"/>
      </p:cViewPr>
      <p:guideLst>
        <p:guide orient="horz" pos="1003"/>
        <p:guide pos="370"/>
        <p:guide orient="horz" pos="1979"/>
        <p:guide orient="horz" pos="3770"/>
        <p:guide orient="horz" pos="550"/>
        <p:guide pos="3613"/>
        <p:guide pos="7310"/>
        <p:guide pos="619"/>
        <p:guide pos="4226"/>
        <p:guide orient="horz" pos="3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398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quel Vida" userId="d2d6e821-0631-4311-b73f-8f6bca97cb9a" providerId="ADAL" clId="{2F851535-19C7-4ED2-A5C2-557AD98D0D41}"/>
    <pc:docChg chg="custSel modSld">
      <pc:chgData name="Raquel Vida" userId="d2d6e821-0631-4311-b73f-8f6bca97cb9a" providerId="ADAL" clId="{2F851535-19C7-4ED2-A5C2-557AD98D0D41}" dt="2025-04-08T14:58:28.564" v="5" actId="14100"/>
      <pc:docMkLst>
        <pc:docMk/>
      </pc:docMkLst>
      <pc:sldChg chg="addSp delSp modSp">
        <pc:chgData name="Raquel Vida" userId="d2d6e821-0631-4311-b73f-8f6bca97cb9a" providerId="ADAL" clId="{2F851535-19C7-4ED2-A5C2-557AD98D0D41}" dt="2025-04-08T14:58:28.564" v="5" actId="14100"/>
        <pc:sldMkLst>
          <pc:docMk/>
          <pc:sldMk cId="4124573200" sldId="2993"/>
        </pc:sldMkLst>
        <pc:spChg chg="mod">
          <ac:chgData name="Raquel Vida" userId="d2d6e821-0631-4311-b73f-8f6bca97cb9a" providerId="ADAL" clId="{2F851535-19C7-4ED2-A5C2-557AD98D0D41}" dt="2025-04-08T14:58:28.564" v="5" actId="14100"/>
          <ac:spMkLst>
            <pc:docMk/>
            <pc:sldMk cId="4124573200" sldId="2993"/>
            <ac:spMk id="12" creationId="{C91C7A50-77FC-4493-A504-45DC7469BFE5}"/>
          </ac:spMkLst>
        </pc:spChg>
        <pc:graphicFrameChg chg="add del mod">
          <ac:chgData name="Raquel Vida" userId="d2d6e821-0631-4311-b73f-8f6bca97cb9a" providerId="ADAL" clId="{2F851535-19C7-4ED2-A5C2-557AD98D0D41}" dt="2025-04-08T14:58:00.808" v="1"/>
          <ac:graphicFrameMkLst>
            <pc:docMk/>
            <pc:sldMk cId="4124573200" sldId="2993"/>
            <ac:graphicFrameMk id="2" creationId="{5A51A1C2-83AF-431E-8EDC-55A74AFE29B7}"/>
          </ac:graphicFrameMkLst>
        </pc:graphicFrameChg>
        <pc:picChg chg="del">
          <ac:chgData name="Raquel Vida" userId="d2d6e821-0631-4311-b73f-8f6bca97cb9a" providerId="ADAL" clId="{2F851535-19C7-4ED2-A5C2-557AD98D0D41}" dt="2025-04-08T14:58:04.305" v="2" actId="478"/>
          <ac:picMkLst>
            <pc:docMk/>
            <pc:sldMk cId="4124573200" sldId="2993"/>
            <ac:picMk id="13" creationId="{4E1CAF6B-02E1-471A-8A31-0FD2FCD97A53}"/>
          </ac:picMkLst>
        </pc:picChg>
        <pc:picChg chg="del">
          <ac:chgData name="Raquel Vida" userId="d2d6e821-0631-4311-b73f-8f6bca97cb9a" providerId="ADAL" clId="{2F851535-19C7-4ED2-A5C2-557AD98D0D41}" dt="2025-04-08T14:58:04.305" v="2" actId="478"/>
          <ac:picMkLst>
            <pc:docMk/>
            <pc:sldMk cId="4124573200" sldId="2993"/>
            <ac:picMk id="14" creationId="{8960C98E-D394-43E3-B424-D4537073658F}"/>
          </ac:picMkLst>
        </pc:picChg>
        <pc:picChg chg="add ord">
          <ac:chgData name="Raquel Vida" userId="d2d6e821-0631-4311-b73f-8f6bca97cb9a" providerId="ADAL" clId="{2F851535-19C7-4ED2-A5C2-557AD98D0D41}" dt="2025-04-08T14:58:24.579" v="4" actId="167"/>
          <ac:picMkLst>
            <pc:docMk/>
            <pc:sldMk cId="4124573200" sldId="2993"/>
            <ac:picMk id="16" creationId="{539409DA-61EA-444A-B9FC-97757505A4D8}"/>
          </ac:picMkLst>
        </pc:picChg>
        <pc:picChg chg="add ord">
          <ac:chgData name="Raquel Vida" userId="d2d6e821-0631-4311-b73f-8f6bca97cb9a" providerId="ADAL" clId="{2F851535-19C7-4ED2-A5C2-557AD98D0D41}" dt="2025-04-08T14:58:24.579" v="4" actId="167"/>
          <ac:picMkLst>
            <pc:docMk/>
            <pc:sldMk cId="4124573200" sldId="2993"/>
            <ac:picMk id="17" creationId="{66C3294E-F6E9-4430-8D6D-222FAB1BEE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26C4126C-DCDA-49DB-A2BC-A62BEB6C9507}" type="datetimeFigureOut">
              <a:rPr lang="pt-PT" smtClean="0"/>
              <a:pPr/>
              <a:t>18/09/25</a:t>
            </a:fld>
            <a:endParaRPr lang="pt-P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P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2A46B27F-7627-47E3-BCCB-824837DAC44F}" type="slidenum">
              <a:rPr lang="pt-PT" smtClean="0"/>
              <a:pPr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3867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844370CF-6371-4608-9DB1-6FFB002993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2000" cy="685765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1457367-E0AD-4641-B199-08FCAFD04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7842E9C6-AE9B-4E89-A06A-8789787426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280517"/>
            <a:ext cx="12192000" cy="731838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00676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-título - Fundo escu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ACC5560-A4FF-4E86-9DE2-4AE66E915D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1999" cy="6857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48472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TÍTULO DO SLIDE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3321" y="1224733"/>
            <a:ext cx="10995535" cy="417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Sub-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9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5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- Fundo escu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91123E0-D667-4FE9-87BC-0A11B602EF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1999" cy="6857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60858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579642" y="1224732"/>
            <a:ext cx="11029541" cy="3098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79260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- Fundo escu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F9D2C4-13BB-4100-B9F5-DA96BF39C0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1999" cy="685765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95A1C4-7284-4A03-8A1C-5AFEA742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pt-PT" dirty="0"/>
              <a:t>Clique para editar o estilo de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3714940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-título, Texto e imagem - Fundo escu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53849F3-22FA-4D1B-A226-1FA26FC2E4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1999" cy="6857657"/>
          </a:xfrm>
          <a:prstGeom prst="rect">
            <a:avLst/>
          </a:prstGeom>
        </p:spPr>
      </p:pic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6AA28ED5-1806-4E62-B34D-D06A6B2907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513388" cy="4281487"/>
          </a:xfrm>
        </p:spPr>
        <p:txBody>
          <a:bodyPr/>
          <a:lstStyle/>
          <a:p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48472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TÍTULO DO SLIDE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66184" y="1224733"/>
            <a:ext cx="5512672" cy="41709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Sub-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64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5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e imagem - Fundo escu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3C9D125-4EBB-48C0-8865-5B930ED21F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1999" cy="6857657"/>
          </a:xfrm>
          <a:prstGeom prst="rect">
            <a:avLst/>
          </a:prstGeom>
        </p:spPr>
      </p:pic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6AA28ED5-1806-4E62-B34D-D06A6B2907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513388" cy="4281487"/>
          </a:xfrm>
        </p:spPr>
        <p:txBody>
          <a:bodyPr/>
          <a:lstStyle/>
          <a:p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48472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TÍTULO DO SLIDE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6064340" y="1223963"/>
            <a:ext cx="5514516" cy="4281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0465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5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TEC branco - Fundo escu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F040E86-0E21-4B5F-8BEE-C084CC25C8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1999" cy="68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7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-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48472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rgbClr val="134773"/>
                </a:solidFill>
              </a:defRPr>
            </a:lvl1pPr>
          </a:lstStyle>
          <a:p>
            <a:r>
              <a:rPr lang="en-US" dirty="0"/>
              <a:t>TÍTULO DO SLIDE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579642" y="1715734"/>
            <a:ext cx="10999214" cy="3246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3321" y="1224733"/>
            <a:ext cx="10995535" cy="417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Sub-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51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Sub-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48472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rgbClr val="134773"/>
                </a:solidFill>
              </a:defRPr>
            </a:lvl1pPr>
          </a:lstStyle>
          <a:p>
            <a:r>
              <a:rPr lang="en-US" dirty="0"/>
              <a:t>TÍTULO DO SLIDE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3321" y="1224733"/>
            <a:ext cx="10995535" cy="417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Sub-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8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60858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rgbClr val="134773"/>
                </a:solidFill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579642" y="1224732"/>
            <a:ext cx="11029541" cy="3098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7274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60858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rgbClr val="134773"/>
                </a:solidFill>
              </a:defRPr>
            </a:lvl1pPr>
          </a:lstStyle>
          <a:p>
            <a:r>
              <a:rPr lang="pt-PT" dirty="0"/>
              <a:t>CLIQUE PARA EDITAR O ESTILO</a:t>
            </a:r>
          </a:p>
        </p:txBody>
      </p:sp>
    </p:spTree>
    <p:extLst>
      <p:ext uri="{BB962C8B-B14F-4D97-AF65-F5344CB8AC3E}">
        <p14:creationId xmlns:p14="http://schemas.microsoft.com/office/powerpoint/2010/main" val="3263356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-título, Text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6AA28ED5-1806-4E62-B34D-D06A6B2907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513388" cy="4281487"/>
          </a:xfrm>
        </p:spPr>
        <p:txBody>
          <a:bodyPr/>
          <a:lstStyle/>
          <a:p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48472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rgbClr val="134773"/>
                </a:solidFill>
              </a:defRPr>
            </a:lvl1pPr>
          </a:lstStyle>
          <a:p>
            <a:r>
              <a:rPr lang="en-US" dirty="0"/>
              <a:t>TÍTULO DO SLIDE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66184" y="1224733"/>
            <a:ext cx="5512672" cy="41709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Sub-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14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ção da Imagem 6">
            <a:extLst>
              <a:ext uri="{FF2B5EF4-FFF2-40B4-BE49-F238E27FC236}">
                <a16:creationId xmlns:a16="http://schemas.microsoft.com/office/drawing/2014/main" id="{6AA28ED5-1806-4E62-B34D-D06A6B2907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23963"/>
            <a:ext cx="5513388" cy="4281487"/>
          </a:xfrm>
        </p:spPr>
        <p:txBody>
          <a:bodyPr/>
          <a:lstStyle/>
          <a:p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48472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rgbClr val="134773"/>
                </a:solidFill>
              </a:defRPr>
            </a:lvl1pPr>
          </a:lstStyle>
          <a:p>
            <a:r>
              <a:rPr lang="en-US" dirty="0"/>
              <a:t>TÍTULO DO SLIDE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6064340" y="1223963"/>
            <a:ext cx="5514516" cy="42814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69535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TEC c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211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-título e Texto - Fundo escu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AB2F20D-03D8-4169-B30C-F63D69065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1999" cy="6857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817" y="390526"/>
            <a:ext cx="9484727" cy="685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TÍTULO DO SLIDE</a:t>
            </a:r>
            <a:endParaRPr lang="pt-PT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0"/>
          </p:nvPr>
        </p:nvSpPr>
        <p:spPr>
          <a:xfrm>
            <a:off x="579642" y="1715734"/>
            <a:ext cx="10999214" cy="32464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83321" y="1224733"/>
            <a:ext cx="10995535" cy="41709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Sub-</a:t>
            </a:r>
            <a:r>
              <a:rPr lang="en-US" dirty="0" err="1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48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5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BBB4069-AFF1-4D14-BA73-A9C31D80615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"/>
            <a:ext cx="12192000" cy="68576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817" y="390526"/>
            <a:ext cx="950421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120" y="1224732"/>
            <a:ext cx="11033760" cy="417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990600" y="542926"/>
            <a:ext cx="10515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2068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4" r:id="rId2"/>
    <p:sldLayoutId id="2147483706" r:id="rId3"/>
    <p:sldLayoutId id="2147483695" r:id="rId4"/>
    <p:sldLayoutId id="2147483707" r:id="rId5"/>
    <p:sldLayoutId id="2147483709" r:id="rId6"/>
    <p:sldLayoutId id="2147483710" r:id="rId7"/>
    <p:sldLayoutId id="2147483699" r:id="rId8"/>
    <p:sldLayoutId id="2147483703" r:id="rId9"/>
    <p:sldLayoutId id="2147483713" r:id="rId10"/>
    <p:sldLayoutId id="2147483704" r:id="rId11"/>
    <p:sldLayoutId id="2147483714" r:id="rId12"/>
    <p:sldLayoutId id="2147483711" r:id="rId13"/>
    <p:sldLayoutId id="2147483712" r:id="rId14"/>
    <p:sldLayoutId id="214748370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134773"/>
          </a:solidFill>
          <a:latin typeface="Segoe UI Bold" panose="020B0802040204020203" pitchFamily="34" charset="0"/>
          <a:ea typeface="+mj-ea"/>
          <a:cs typeface="Segoe UI Bold" panose="020B08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rgbClr val="00B0F0"/>
          </a:solidFill>
          <a:latin typeface="Segoe UI Semibold" panose="020B0702040204020203" pitchFamily="34" charset="0"/>
          <a:ea typeface="Open Sans Semibold" panose="020B0706030804020204" pitchFamily="34" charset="0"/>
          <a:cs typeface="Segoe UI Semibold" panose="020B07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476C946-46AB-45F8-806D-B34BC9EF6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PT" dirty="0"/>
              <a:t>Arquitetura Computadores</a:t>
            </a:r>
          </a:p>
        </p:txBody>
      </p:sp>
      <p:sp>
        <p:nvSpPr>
          <p:cNvPr id="32" name="AutoShape 18"/>
          <p:cNvSpPr>
            <a:spLocks noChangeAspect="1" noChangeArrowheads="1" noTextEdit="1"/>
          </p:cNvSpPr>
          <p:nvPr/>
        </p:nvSpPr>
        <p:spPr bwMode="auto">
          <a:xfrm>
            <a:off x="-220663" y="5072063"/>
            <a:ext cx="2863851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5606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F9B1A-31D5-747C-8DD9-C35758E5B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945301BD-62AE-AD58-B02F-A1B2BA1E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8A1624E-A2E4-6AF9-DC15-3CCAE3741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</p:spPr>
        <p:txBody>
          <a:bodyPr>
            <a:normAutofit/>
          </a:bodyPr>
          <a:lstStyle/>
          <a:p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Computação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Quântica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 o Futuro (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andamento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lvl="1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pesquisa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quântica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promete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revolucionar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com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capacidades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incríveis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processamento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B3C29A4-2927-63A0-E724-40150F83B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História da computação</a:t>
            </a:r>
            <a:endParaRPr lang="pt-PT" altLang="pt-PT" b="1"/>
          </a:p>
        </p:txBody>
      </p:sp>
      <p:pic>
        <p:nvPicPr>
          <p:cNvPr id="5" name="Picture 2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8A615DB3-ED75-2C38-597E-DEC2EE7E4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817" y="1772757"/>
            <a:ext cx="4962525" cy="331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C3D33-D498-16FB-812F-A4672CBEA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470FD09-1645-9D83-B651-84E7938F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E06C752-D075-E6AF-B54C-00D99037B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Von Neumann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fundamental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concepção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modernos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Foi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John von Neumann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1940 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serviu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paradigma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para 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construção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sistemas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FD3CD21F-1D4E-6015-7D82-BD4B8A146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Arquitetura Von Neumann</a:t>
            </a:r>
            <a:endParaRPr lang="pt-PT" altLang="pt-PT" b="1" dirty="0"/>
          </a:p>
        </p:txBody>
      </p:sp>
      <p:pic>
        <p:nvPicPr>
          <p:cNvPr id="4" name="Picture 2" descr="John von Neumann – Wikipédia, a enciclopédia livre">
            <a:extLst>
              <a:ext uri="{FF2B5EF4-FFF2-40B4-BE49-F238E27FC236}">
                <a16:creationId xmlns:a16="http://schemas.microsoft.com/office/drawing/2014/main" id="{DC1F3107-2C03-7BF2-8963-61A35E737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0" r="2" b="2"/>
          <a:stretch/>
        </p:blipFill>
        <p:spPr bwMode="auto">
          <a:xfrm>
            <a:off x="1049116" y="1358458"/>
            <a:ext cx="3683001" cy="450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54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C8F3-31F1-424E-7FFE-ED0374D85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76D3097D-AEFC-4DD2-2F77-6FD43C30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004B6DD-D84E-5053-AD19-5FD0A16B6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Ela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composta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três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grandes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pilares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lvl="1" indent="-342900">
              <a:spcBef>
                <a:spcPts val="0"/>
              </a:spcBef>
            </a:pPr>
            <a:r>
              <a:rPr lang="en-GB" sz="2400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Unidade</a:t>
            </a:r>
            <a:r>
              <a:rPr lang="en-GB" sz="2400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de </a:t>
            </a:r>
            <a:r>
              <a:rPr lang="en-GB" sz="2400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Processamento</a:t>
            </a:r>
            <a:r>
              <a:rPr lang="en-GB" sz="2400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Central</a:t>
            </a:r>
          </a:p>
          <a:p>
            <a:pPr marL="342900" lvl="1" indent="-342900">
              <a:spcBef>
                <a:spcPts val="0"/>
              </a:spcBef>
            </a:pPr>
            <a:r>
              <a:rPr lang="en-GB" sz="2400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Sistema de </a:t>
            </a:r>
            <a:r>
              <a:rPr lang="en-GB" sz="2400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memória</a:t>
            </a:r>
            <a:endParaRPr lang="en-GB" sz="2400" dirty="0">
              <a:latin typeface="Calibri" panose="020F0502020204030204" pitchFamily="34" charset="0"/>
              <a:ea typeface="Open Sans Semibold" panose="020B0706030804020204" pitchFamily="34" charset="0"/>
              <a:cs typeface="Calibri" panose="020F0502020204030204" pitchFamily="34" charset="0"/>
            </a:endParaRPr>
          </a:p>
          <a:p>
            <a:pPr marL="342900" lvl="1" indent="-342900">
              <a:spcBef>
                <a:spcPts val="0"/>
              </a:spcBef>
            </a:pPr>
            <a:r>
              <a:rPr lang="en-GB" sz="2400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Sistema de entrada e </a:t>
            </a:r>
            <a:r>
              <a:rPr lang="en-GB" sz="2400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saída</a:t>
            </a:r>
            <a:endParaRPr lang="en-GB" sz="2400" dirty="0">
              <a:latin typeface="Calibri" panose="020F0502020204030204" pitchFamily="34" charset="0"/>
              <a:ea typeface="Open Sans Semibold" panose="020B0706030804020204" pitchFamily="34" charset="0"/>
              <a:cs typeface="Calibri" panose="020F0502020204030204" pitchFamily="34" charset="0"/>
            </a:endParaRPr>
          </a:p>
          <a:p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E68C0D6-19BA-79D1-2BE2-5E9D50A330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Arquitetura Von Neumann</a:t>
            </a:r>
            <a:endParaRPr lang="pt-PT" altLang="pt-PT" b="1" dirty="0"/>
          </a:p>
        </p:txBody>
      </p:sp>
      <p:pic>
        <p:nvPicPr>
          <p:cNvPr id="5" name="Picture 4" descr="Modelo de Von Neumann - Organização e Arquitetura de Computadores">
            <a:extLst>
              <a:ext uri="{FF2B5EF4-FFF2-40B4-BE49-F238E27FC236}">
                <a16:creationId xmlns:a16="http://schemas.microsoft.com/office/drawing/2014/main" id="{6D46F6BF-243C-161F-ECF6-721D1BE8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817" y="2134241"/>
            <a:ext cx="4962525" cy="29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1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69C18-B3B9-691F-0B60-4DEED3A4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7A123E77-04F1-69C4-9307-ADE5A2C0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10D6D17-789A-E439-6F3E-6CFABE180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GB" b="1" dirty="0" err="1">
                <a:latin typeface="Calibri" panose="020F0502020204030204" pitchFamily="34" charset="0"/>
                <a:cs typeface="Calibri" panose="020F0502020204030204" pitchFamily="34" charset="0"/>
              </a:rPr>
              <a:t>Unidade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b="1" dirty="0" err="1">
                <a:latin typeface="Calibri" panose="020F0502020204030204" pitchFamily="34" charset="0"/>
                <a:cs typeface="Calibri" panose="020F0502020204030204" pitchFamily="34" charset="0"/>
              </a:rPr>
              <a:t>Processamento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 Central (CPU)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Unidade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de Controle (UC): 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É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a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unidade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responsável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por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buscar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as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instruções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na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memória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principal e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classificar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tipo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das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mesmas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Unidade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Lógica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Aritmética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(ULA): 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Unidade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responsável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por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fazer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as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operações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booleanas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e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aritméticas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Contador de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Programa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(PC): 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É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responsável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por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avisar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à UC qual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é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a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próxima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instrução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a ser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buscada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e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executada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2. Sistema de </a:t>
            </a:r>
            <a:r>
              <a:rPr lang="en-GB" b="1" dirty="0" err="1">
                <a:latin typeface="Calibri" panose="020F0502020204030204" pitchFamily="34" charset="0"/>
                <a:cs typeface="Calibri" panose="020F0502020204030204" pitchFamily="34" charset="0"/>
              </a:rPr>
              <a:t>Memória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 Principal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Unidade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que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armazena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os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dados e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os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códigos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do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programa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3. Entrada/</a:t>
            </a:r>
            <a:r>
              <a:rPr lang="en-GB" b="1" dirty="0" err="1">
                <a:latin typeface="Calibri" panose="020F0502020204030204" pitchFamily="34" charset="0"/>
                <a:cs typeface="Calibri" panose="020F0502020204030204" pitchFamily="34" charset="0"/>
              </a:rPr>
              <a:t>Saída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Unidade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que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é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responsável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por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pegar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os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dados de entradas e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mostrar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os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resultados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de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saída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 do </a:t>
            </a:r>
            <a:r>
              <a:rPr lang="en-GB" dirty="0" err="1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programa</a:t>
            </a:r>
            <a:r>
              <a:rPr lang="en-GB" dirty="0">
                <a:latin typeface="Calibri" panose="020F0502020204030204" pitchFamily="34" charset="0"/>
                <a:ea typeface="Open Sans Semibold" panose="020B070603080402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543CDD7-C906-4B4B-7E1D-A7B2F19E4E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Arquitetura Von Neumann</a:t>
            </a:r>
            <a:endParaRPr lang="pt-PT" altLang="pt-PT" b="1" dirty="0"/>
          </a:p>
        </p:txBody>
      </p:sp>
      <p:pic>
        <p:nvPicPr>
          <p:cNvPr id="5" name="Picture 4" descr="Modelo de Von Neumann - Organização e Arquitetura de Computadores">
            <a:extLst>
              <a:ext uri="{FF2B5EF4-FFF2-40B4-BE49-F238E27FC236}">
                <a16:creationId xmlns:a16="http://schemas.microsoft.com/office/drawing/2014/main" id="{C1A3C9D6-0359-A44C-BFE1-9841133B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2817" y="2134241"/>
            <a:ext cx="4962525" cy="295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78D0E-E262-D7E3-305F-7C83F030C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BC487D94-04BE-BA5E-37D3-E5061CC3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6699CC8-848E-4C50-0955-3DB223F9B9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817" y="1715734"/>
            <a:ext cx="10996039" cy="378971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Tamanho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Portabilidade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Capacidade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Processamento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Memória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Armazenamento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Interfaces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Gráficas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Conectividade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 Internet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Capacidade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Armazenamento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Velocidade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Eficiência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Energética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Capacidade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Multitarefa</a:t>
            </a: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C44366D-9D2C-B437-CE19-834027D9C6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pt-PT" dirty="0"/>
              <a:t>Comparação entre computadores antigos e modernos</a:t>
            </a:r>
            <a:endParaRPr lang="pt-PT" altLang="pt-PT" b="1" dirty="0"/>
          </a:p>
        </p:txBody>
      </p:sp>
    </p:spTree>
    <p:extLst>
      <p:ext uri="{BB962C8B-B14F-4D97-AF65-F5344CB8AC3E}">
        <p14:creationId xmlns:p14="http://schemas.microsoft.com/office/powerpoint/2010/main" val="21200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0F7BA-7E4F-7188-FE33-E73533ACC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6EDC832E-D950-45C0-9048-03C91475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4036BEA-5C31-AE2C-0682-FC695F2C5E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817" y="1715734"/>
            <a:ext cx="10996039" cy="378971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(Base 2):</a:t>
            </a:r>
          </a:p>
          <a:p>
            <a:pPr marL="971550" lvl="1" indent="-285750">
              <a:lnSpc>
                <a:spcPct val="110000"/>
              </a:lnSpc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utiliza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apenas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dois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dígitos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: 0 e 1.</a:t>
            </a:r>
          </a:p>
          <a:p>
            <a:pPr marL="971550" lvl="1" indent="-285750">
              <a:lnSpc>
                <a:spcPct val="110000"/>
              </a:lnSpc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Cada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posição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potência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2.</a:t>
            </a:r>
          </a:p>
          <a:p>
            <a:pPr marL="971550" lvl="1" indent="-285750">
              <a:lnSpc>
                <a:spcPct val="110000"/>
              </a:lnSpc>
            </a:pP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amplamente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utilizado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eletrônica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programação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devido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à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facilidade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representação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estados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ligados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desligados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A770381-3FB2-99AF-DDC0-470B3993F9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pt-PT" dirty="0"/>
              <a:t>Sistemas de numeração(binário, octal, hexadecimal)</a:t>
            </a:r>
            <a:endParaRPr lang="pt-PT" altLang="pt-PT" b="1" dirty="0"/>
          </a:p>
        </p:txBody>
      </p:sp>
    </p:spTree>
    <p:extLst>
      <p:ext uri="{BB962C8B-B14F-4D97-AF65-F5344CB8AC3E}">
        <p14:creationId xmlns:p14="http://schemas.microsoft.com/office/powerpoint/2010/main" val="360476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CF751-D70F-6E65-F406-5494E4AD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BA799596-6225-1F3E-450A-D7111514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377C3DA-7F83-DD46-0B6A-D854581CD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817" y="1715734"/>
            <a:ext cx="10996039" cy="3789716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1356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(base 10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decimal,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portanto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base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para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1356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678 com um resto de 0.</a:t>
            </a:r>
          </a:p>
          <a:p>
            <a:pPr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quociente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anterior, 678,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678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339 com um resto de 0.</a:t>
            </a:r>
          </a:p>
          <a:p>
            <a:pPr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Continue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dividindo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quociente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anterior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até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quociente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seja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339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169 com um resto de 1.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169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84 com um resto de 1.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84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42 com um resto de 0.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42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21 com um resto de 0.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10 com um resto de 1.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5 com um resto de 0.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2 com um resto de 1.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1 com um resto de 0.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dividido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 = 0 com um resto de 1.</a:t>
            </a:r>
          </a:p>
          <a:p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Ler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restos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baixo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cima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obter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representação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1356:</a:t>
            </a:r>
          </a:p>
          <a:p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1356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10101001100</a:t>
            </a:r>
          </a:p>
          <a:p>
            <a:pPr marL="742950" lvl="1" indent="-285750">
              <a:buFont typeface="+mj-lt"/>
              <a:buAutoNum type="arabicPeriod"/>
            </a:pPr>
            <a:endParaRPr lang="en-GB" sz="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sz="100" dirty="0"/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DAC2BAA-02EA-3462-A4A1-6295A2601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pt-PT" dirty="0"/>
              <a:t>Sistemas de numeração(binário, octal, hexadecimal)</a:t>
            </a:r>
            <a:endParaRPr lang="pt-PT" altLang="pt-PT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F3F003-628F-24F1-59CD-27EA13BB11BE}"/>
              </a:ext>
            </a:extLst>
          </p:cNvPr>
          <p:cNvSpPr txBox="1">
            <a:spLocks/>
          </p:cNvSpPr>
          <p:nvPr/>
        </p:nvSpPr>
        <p:spPr>
          <a:xfrm>
            <a:off x="7579489" y="2263355"/>
            <a:ext cx="5514808" cy="4204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2^n </a:t>
            </a:r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2048 1024 512 256 128 64 32 16 8 4 2 1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0	     1	     0      1     0     1   0  0   1  1 0  0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1024 – 1280 –  1344 – 1352 – 1356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1356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10101001100</a:t>
            </a:r>
          </a:p>
          <a:p>
            <a:pPr marL="742950" lvl="1" indent="-285750">
              <a:buFont typeface="+mj-lt"/>
              <a:buAutoNum type="arabicPeriod"/>
            </a:pP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751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F84DC-5DFC-F74B-F136-EC1F26C96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E068C226-5736-FF18-C903-0186609B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9410A55-D4F0-650F-C642-D6DF93D34F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817" y="1715734"/>
            <a:ext cx="10996039" cy="3789716"/>
          </a:xfrm>
        </p:spPr>
        <p:txBody>
          <a:bodyPr>
            <a:noAutofit/>
          </a:bodyPr>
          <a:lstStyle/>
          <a:p>
            <a:r>
              <a:rPr lang="en-GB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Exercícios</a:t>
            </a:r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Conversão</a:t>
            </a:r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Decimal para </a:t>
            </a:r>
            <a:r>
              <a:rPr lang="en-GB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decimal 25 para a base 2 (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decimal 47 para a base 2 (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decimal 9 para a base 2 (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decimal 63 para a base 2 (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decimal 102 para a base 2 (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r>
              <a:rPr lang="en-GB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Exercícios</a:t>
            </a:r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Conversão</a:t>
            </a:r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Decimal:</a:t>
            </a:r>
            <a:endParaRPr lang="en-GB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1101 para a base 10 (decimal).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100110 para a base 10 (decimal).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1111 para a base 10 (decimal).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10101 para a base 10 (decimal).</a:t>
            </a:r>
          </a:p>
          <a:p>
            <a:pPr lvl="1">
              <a:buFont typeface="+mj-lt"/>
              <a:buAutoNum type="arabicPeriod"/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Converta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número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binário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1101010 para a base 10 (decimal).</a:t>
            </a:r>
          </a:p>
          <a:p>
            <a:b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D33776C2-76BA-FA4F-A477-483FED139C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pt-PT" dirty="0"/>
              <a:t>Sistemas de numeração(binário, octal, hexadecimal)</a:t>
            </a:r>
            <a:endParaRPr lang="pt-PT" altLang="pt-PT" b="1" dirty="0"/>
          </a:p>
        </p:txBody>
      </p:sp>
    </p:spTree>
    <p:extLst>
      <p:ext uri="{BB962C8B-B14F-4D97-AF65-F5344CB8AC3E}">
        <p14:creationId xmlns:p14="http://schemas.microsoft.com/office/powerpoint/2010/main" val="40115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>
            <a:extLst>
              <a:ext uri="{FF2B5EF4-FFF2-40B4-BE49-F238E27FC236}">
                <a16:creationId xmlns:a16="http://schemas.microsoft.com/office/drawing/2014/main" id="{510DCA1F-4290-43A3-A161-E997230BE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619" y="-9268"/>
            <a:ext cx="12236619" cy="68672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dirty="0">
              <a:solidFill>
                <a:srgbClr val="2BACE2"/>
              </a:solidFill>
              <a:latin typeface="Segoe UI" panose="020B0502040204020203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1E68017-0F2F-40A8-A580-AF36CB2C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619" y="3086100"/>
            <a:ext cx="12236619" cy="685800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O</a:t>
            </a:r>
            <a:r>
              <a:rPr lang="pt-PT" sz="3200" dirty="0">
                <a:solidFill>
                  <a:schemeClr val="bg1"/>
                </a:solidFill>
              </a:rPr>
              <a:t>BRIGADO PELA VOSSA ATENÇÃO E COLABORAÇÃO</a:t>
            </a:r>
          </a:p>
        </p:txBody>
      </p:sp>
    </p:spTree>
    <p:extLst>
      <p:ext uri="{BB962C8B-B14F-4D97-AF65-F5344CB8AC3E}">
        <p14:creationId xmlns:p14="http://schemas.microsoft.com/office/powerpoint/2010/main" val="332902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>
            <a:extLst>
              <a:ext uri="{FF2B5EF4-FFF2-40B4-BE49-F238E27FC236}">
                <a16:creationId xmlns:a16="http://schemas.microsoft.com/office/drawing/2014/main" id="{A6B44AB8-C57E-4B4B-9DE9-D2913E180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3501" y="5286562"/>
            <a:ext cx="12236619" cy="1571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dirty="0">
              <a:solidFill>
                <a:srgbClr val="2BACE2"/>
              </a:solidFill>
              <a:latin typeface="Segoe UI" panose="020B0502040204020203" pitchFamily="34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-44619" y="-9268"/>
            <a:ext cx="12236619" cy="5304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dirty="0">
              <a:solidFill>
                <a:srgbClr val="2BACE2"/>
              </a:solidFill>
              <a:latin typeface="Segoe UI" panose="020B0502040204020203" pitchFamily="34" charset="0"/>
            </a:endParaRPr>
          </a:p>
        </p:txBody>
      </p:sp>
      <p:sp>
        <p:nvSpPr>
          <p:cNvPr id="15" name="AutoShape 3"/>
          <p:cNvSpPr>
            <a:spLocks noChangeAspect="1" noChangeArrowheads="1" noTextEdit="1"/>
          </p:cNvSpPr>
          <p:nvPr/>
        </p:nvSpPr>
        <p:spPr bwMode="auto">
          <a:xfrm>
            <a:off x="2341563" y="-471488"/>
            <a:ext cx="2997200" cy="213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dirty="0">
              <a:latin typeface="Segoe UI" panose="020B0502040204020203" pitchFamily="34" charset="0"/>
            </a:endParaRPr>
          </a:p>
        </p:txBody>
      </p:sp>
      <p:sp>
        <p:nvSpPr>
          <p:cNvPr id="54" name="AutoShape 37"/>
          <p:cNvSpPr>
            <a:spLocks noChangeAspect="1" noChangeArrowheads="1" noTextEdit="1"/>
          </p:cNvSpPr>
          <p:nvPr/>
        </p:nvSpPr>
        <p:spPr bwMode="auto">
          <a:xfrm>
            <a:off x="8786813" y="4030663"/>
            <a:ext cx="36703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dirty="0">
              <a:latin typeface="Segoe UI" panose="020B0502040204020203" pitchFamily="34" charset="0"/>
            </a:endParaRPr>
          </a:p>
        </p:txBody>
      </p:sp>
      <p:sp>
        <p:nvSpPr>
          <p:cNvPr id="85" name="Title 1"/>
          <p:cNvSpPr txBox="1">
            <a:spLocks/>
          </p:cNvSpPr>
          <p:nvPr/>
        </p:nvSpPr>
        <p:spPr>
          <a:xfrm>
            <a:off x="0" y="5667050"/>
            <a:ext cx="12189619" cy="671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1500"/>
              </a:lnSpc>
              <a:spcBef>
                <a:spcPct val="0"/>
              </a:spcBef>
              <a:buNone/>
              <a:defRPr sz="2600" b="1" u="sng" kern="12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ts val="2300"/>
              </a:lnSpc>
            </a:pPr>
            <a:r>
              <a:rPr lang="pt-PT" sz="2800" b="0" u="none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Open Sans bold" panose="020B0806030504020204" pitchFamily="34" charset="0"/>
              </a:rPr>
              <a:t>www.</a:t>
            </a:r>
            <a:r>
              <a:rPr lang="pt-PT" sz="2800" b="0" u="none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 bold" panose="020B0806030504020204" pitchFamily="34" charset="0"/>
              </a:rPr>
              <a:t>atec</a:t>
            </a:r>
            <a:r>
              <a:rPr lang="pt-PT" sz="2800" b="0" u="none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Open Sans bold" panose="020B0806030504020204" pitchFamily="34" charset="0"/>
              </a:rPr>
              <a:t>.pt</a:t>
            </a:r>
            <a:endParaRPr lang="pt-PT" sz="2800" b="0" u="none" dirty="0">
              <a:solidFill>
                <a:schemeClr val="bg1"/>
              </a:solidFill>
              <a:latin typeface="+mn-lt"/>
              <a:ea typeface="Open Sans Light" panose="020B0306030504020204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82763" y="1219149"/>
            <a:ext cx="7206856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pt-PT" sz="1600" b="1" dirty="0">
                <a:solidFill>
                  <a:schemeClr val="accent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PALMELA</a:t>
            </a:r>
          </a:p>
          <a:p>
            <a:pPr>
              <a:lnSpc>
                <a:spcPts val="2300"/>
              </a:lnSpc>
            </a:pPr>
            <a:r>
              <a:rPr lang="pt-PT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Edifício ATEC · Parque Industrial da Volkswagen Autoeuropa</a:t>
            </a:r>
          </a:p>
          <a:p>
            <a:pPr>
              <a:lnSpc>
                <a:spcPts val="2300"/>
              </a:lnSpc>
            </a:pPr>
            <a:r>
              <a:rPr lang="pt-PT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2950-557 · Quinta do Anjo</a:t>
            </a:r>
          </a:p>
          <a:p>
            <a:pPr>
              <a:lnSpc>
                <a:spcPts val="2300"/>
              </a:lnSpc>
            </a:pPr>
            <a:r>
              <a:rPr lang="pt-PT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Tel. </a:t>
            </a:r>
            <a:r>
              <a:rPr lang="pt-PT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 bold" panose="020B0806030504020204" pitchFamily="34" charset="0"/>
              </a:rPr>
              <a:t>212 107 300</a:t>
            </a:r>
            <a:r>
              <a:rPr lang="pt-PT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| </a:t>
            </a:r>
            <a:r>
              <a:rPr lang="pt-PT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 bold" panose="020B0806030504020204" pitchFamily="34" charset="0"/>
              </a:rPr>
              <a:t>info</a:t>
            </a:r>
            <a:r>
              <a:rPr lang="pt-PT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@atec.pt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956636" y="1304214"/>
            <a:ext cx="0" cy="107115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982763" y="2935739"/>
            <a:ext cx="7206856" cy="125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pt-PT" sz="1600" b="1" dirty="0">
                <a:solidFill>
                  <a:schemeClr val="accent3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MATOSINHOS</a:t>
            </a:r>
          </a:p>
          <a:p>
            <a:pPr>
              <a:lnSpc>
                <a:spcPts val="2300"/>
              </a:lnSpc>
            </a:pPr>
            <a:r>
              <a:rPr lang="pt-PT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Edifício Siemens · Av. Mário Brito (EN107), nº 3570  </a:t>
            </a:r>
          </a:p>
          <a:p>
            <a:pPr>
              <a:lnSpc>
                <a:spcPts val="2300"/>
              </a:lnSpc>
            </a:pPr>
            <a:r>
              <a:rPr lang="pt-PT" dirty="0">
                <a:solidFill>
                  <a:schemeClr val="bg1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Freixieiro · 4456-901 · Perafita</a:t>
            </a:r>
          </a:p>
          <a:p>
            <a:pPr>
              <a:lnSpc>
                <a:spcPts val="2300"/>
              </a:lnSpc>
            </a:pPr>
            <a:r>
              <a:rPr lang="pt-PT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Tel. </a:t>
            </a:r>
            <a:r>
              <a:rPr lang="pt-PT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 bold" panose="020B0806030504020204" pitchFamily="34" charset="0"/>
              </a:rPr>
              <a:t>220 400 500</a:t>
            </a:r>
            <a:r>
              <a:rPr lang="pt-PT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| </a:t>
            </a:r>
            <a:r>
              <a:rPr lang="pt-PT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Open Sans bold" panose="020B0806030504020204" pitchFamily="34" charset="0"/>
              </a:rPr>
              <a:t>infoporto</a:t>
            </a:r>
            <a:r>
              <a:rPr lang="pt-PT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@atec.pt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4956636" y="3036669"/>
            <a:ext cx="0" cy="107115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>
            <a:extLst>
              <a:ext uri="{FF2B5EF4-FFF2-40B4-BE49-F238E27FC236}">
                <a16:creationId xmlns:a16="http://schemas.microsoft.com/office/drawing/2014/main" id="{F5BA44BE-E038-44F0-87EB-5B2726461F45}"/>
              </a:ext>
            </a:extLst>
          </p:cNvPr>
          <p:cNvSpPr/>
          <p:nvPr/>
        </p:nvSpPr>
        <p:spPr>
          <a:xfrm>
            <a:off x="-35089" y="567559"/>
            <a:ext cx="4989344" cy="40577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latin typeface="Segoe UI" panose="020B0502040204020203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873A391-1245-4652-BEED-9F4CF7965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285" y="2320238"/>
            <a:ext cx="2848821" cy="744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03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CARACTERIZAÇÃO DA ACADEMIA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2C448EA-9363-7E49-1295-BA8C236CBBE4}"/>
              </a:ext>
            </a:extLst>
          </p:cNvPr>
          <p:cNvSpPr txBox="1">
            <a:spLocks/>
          </p:cNvSpPr>
          <p:nvPr/>
        </p:nvSpPr>
        <p:spPr>
          <a:xfrm>
            <a:off x="582817" y="1324481"/>
            <a:ext cx="7225075" cy="468301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rgbClr val="00B0F0"/>
                </a:solidFill>
                <a:latin typeface="Segoe UI Semibold" panose="020B0702040204020203" pitchFamily="34" charset="0"/>
                <a:ea typeface="Open Sans Semibold" panose="020B0706030804020204" pitchFamily="34" charset="0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Académico: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Licenciatura Eng. Informática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Mestrado Eng.Informática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Pós Graduação IT Management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Master Business Administration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Doutoramento(em andamento)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Certificações: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CCNA(cisto)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Oracle(java)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IBM(filenet)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Business Analyst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Product Owner 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Scrum Master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Agile Coach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Profissional (12 anos experiência):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Formação</a:t>
            </a:r>
          </a:p>
          <a:p>
            <a:pPr lvl="2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Saude – Energia – Textil – Seguros – Ecommerce – Cidades Inteligentes – Transportes – Gráfica – etc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person in a suit&#10;&#10;AI-generated content may be incorrect.">
            <a:extLst>
              <a:ext uri="{FF2B5EF4-FFF2-40B4-BE49-F238E27FC236}">
                <a16:creationId xmlns:a16="http://schemas.microsoft.com/office/drawing/2014/main" id="{99E9B3A9-7ABA-19A8-437B-DA9B877D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161" y="1603512"/>
            <a:ext cx="2873022" cy="430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2100" dirty="0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41A90F9-B9B3-4454-A694-62D71243D6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Funcionamento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modernos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digitais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um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nível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desmistifica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que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acontece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máquina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Compreender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básica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o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funcionamento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digitais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do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convencional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Von Neumann, do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barramento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itens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um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típico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 especial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ênfase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multimédia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Fornecer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conhecimentos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manipulação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vários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para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conjuga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́-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forma 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máquina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Compreender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lógica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digital.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Conhecer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compreender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funcionamento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Conhecer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compreender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funcionamento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microprocessadores</a:t>
            </a:r>
            <a:endParaRPr lang="en-GB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Distinguir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caracterizar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microprocessadores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segundo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características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arquiteturais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relevantes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Compreender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funcionamento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alguns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conceitos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programação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plataforma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Arduino e 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integração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a Internet das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Coisas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439AA-ACA6-813D-C173-3CDCDCF095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2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34292-99DA-F41E-2151-3ED55BAB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7DF20113-E792-D5FF-A730-BA6CD326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2100" dirty="0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C8E71EA-1CB7-06F1-1799-98DCCA04F7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ARDUINO, site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oficial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www.arduino.cc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abril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2020;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BANZI, Massimo, Getting Started with Arduino Second Edition, O ́Reilly, 2012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COELHO, Pedro, Internet das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Coisas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FCA,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DELGADO, José, RIBEIRO, Carlos,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- 5a Ed.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Revista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Atualizada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GOUVEIA, José, MAGALHÃES, Alberto, Hardware ,PCs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Periféricos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Curso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4a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Edição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Atualizada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Aumentada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JOSÉ ALBERTO BAPTISTA TOME,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digitais</a:t>
            </a:r>
            <a:endParaRPr lang="en-GB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LISTER, A. M.,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Introdução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à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arquitetura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GB" sz="2000" dirty="0" err="1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Editora campos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NOBLE, Joshua, Programming Interactivity, Second Edition, O'Reilly, 2012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STALLINGS WILLIAM, Computer Organization and Architecture, MacMillian U.S.A.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P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0728CFB-4951-3738-8BDE-40452452A8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altLang="pt-PT" b="1" dirty="0">
                <a:solidFill>
                  <a:schemeClr val="accent3"/>
                </a:solidFill>
                <a:ea typeface="Open Sans" panose="020B0606030504020204" pitchFamily="34" charset="0"/>
              </a:rPr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239696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57E43-043D-795B-CDBE-644D33D2F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lossus computer - Wikipedia">
            <a:extLst>
              <a:ext uri="{FF2B5EF4-FFF2-40B4-BE49-F238E27FC236}">
                <a16:creationId xmlns:a16="http://schemas.microsoft.com/office/drawing/2014/main" id="{511C43F3-6C47-8EA4-F2C7-000749B99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3" r="19170"/>
          <a:stretch>
            <a:fillRect/>
          </a:stretch>
        </p:blipFill>
        <p:spPr bwMode="auto">
          <a:xfrm>
            <a:off x="20" y="1223963"/>
            <a:ext cx="5513368" cy="428148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itle 41">
            <a:extLst>
              <a:ext uri="{FF2B5EF4-FFF2-40B4-BE49-F238E27FC236}">
                <a16:creationId xmlns:a16="http://schemas.microsoft.com/office/drawing/2014/main" id="{E8F9956A-6023-D5E4-27A3-EF7F6906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DA2D8AD-3D38-A233-02DD-8F07DCC9E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GB" sz="2000" b="1" dirty="0" err="1"/>
              <a:t>Primeiras</a:t>
            </a:r>
            <a:r>
              <a:rPr lang="en-GB" sz="2000" b="1" dirty="0"/>
              <a:t> </a:t>
            </a:r>
            <a:r>
              <a:rPr lang="en-GB" sz="2000" b="1" dirty="0" err="1"/>
              <a:t>Gerações</a:t>
            </a:r>
            <a:r>
              <a:rPr lang="en-GB" sz="2000" b="1" dirty="0"/>
              <a:t> de </a:t>
            </a:r>
            <a:r>
              <a:rPr lang="en-GB" sz="2000" b="1" dirty="0" err="1"/>
              <a:t>Computadores</a:t>
            </a:r>
            <a:r>
              <a:rPr lang="en-GB" sz="2000" b="1" dirty="0"/>
              <a:t> (1930-1950)</a:t>
            </a:r>
            <a:r>
              <a:rPr lang="en-GB" sz="2000" dirty="0"/>
              <a:t>:</a:t>
            </a:r>
          </a:p>
          <a:p>
            <a:pPr lvl="1">
              <a:spcAft>
                <a:spcPts val="600"/>
              </a:spcAft>
            </a:pPr>
            <a:r>
              <a:rPr lang="en-GB" sz="2000" dirty="0"/>
              <a:t>Durante a 2º Guerra Mundial, </a:t>
            </a:r>
            <a:r>
              <a:rPr lang="en-GB" sz="2000" dirty="0" err="1"/>
              <a:t>cientistas</a:t>
            </a:r>
            <a:r>
              <a:rPr lang="en-GB" sz="2000" dirty="0"/>
              <a:t> </a:t>
            </a:r>
            <a:r>
              <a:rPr lang="en-GB" sz="2000" dirty="0" err="1"/>
              <a:t>desenvolveram</a:t>
            </a:r>
            <a:r>
              <a:rPr lang="en-GB" sz="2000" dirty="0"/>
              <a:t> </a:t>
            </a:r>
            <a:r>
              <a:rPr lang="en-GB" sz="2000" dirty="0" err="1"/>
              <a:t>computadores</a:t>
            </a:r>
            <a:r>
              <a:rPr lang="en-GB" sz="2000" dirty="0"/>
              <a:t> </a:t>
            </a:r>
            <a:r>
              <a:rPr lang="en-GB" sz="2000" dirty="0" err="1"/>
              <a:t>eletromecânicos</a:t>
            </a:r>
            <a:r>
              <a:rPr lang="en-GB" sz="2000" dirty="0"/>
              <a:t> </a:t>
            </a:r>
            <a:r>
              <a:rPr lang="en-GB" sz="2000" dirty="0" err="1"/>
              <a:t>como</a:t>
            </a:r>
            <a:r>
              <a:rPr lang="en-GB" sz="2000" dirty="0"/>
              <a:t> o Colossus, </a:t>
            </a:r>
            <a:r>
              <a:rPr lang="en-GB" sz="2000" dirty="0" err="1"/>
              <a:t>usado</a:t>
            </a:r>
            <a:r>
              <a:rPr lang="en-GB" sz="2000" dirty="0"/>
              <a:t> para </a:t>
            </a:r>
            <a:r>
              <a:rPr lang="en-GB" sz="2000" dirty="0" err="1"/>
              <a:t>quebrar</a:t>
            </a:r>
            <a:r>
              <a:rPr lang="en-GB" sz="2000" dirty="0"/>
              <a:t> </a:t>
            </a:r>
            <a:r>
              <a:rPr lang="en-GB" sz="2000" dirty="0" err="1"/>
              <a:t>códigos</a:t>
            </a:r>
            <a:r>
              <a:rPr lang="en-GB" sz="2000" dirty="0"/>
              <a:t> </a:t>
            </a:r>
            <a:r>
              <a:rPr lang="en-GB" sz="2000" dirty="0" err="1"/>
              <a:t>alemães</a:t>
            </a:r>
            <a:r>
              <a:rPr lang="en-GB" sz="2000" dirty="0"/>
              <a:t>.</a:t>
            </a:r>
          </a:p>
          <a:p>
            <a:pPr lvl="1">
              <a:spcAft>
                <a:spcPts val="600"/>
              </a:spcAft>
            </a:pPr>
            <a:r>
              <a:rPr lang="en-GB" sz="2000" dirty="0"/>
              <a:t>O ENIAC (Electronic Numerical Integrator and Computer), </a:t>
            </a:r>
            <a:r>
              <a:rPr lang="en-GB" sz="2000" dirty="0" err="1"/>
              <a:t>concluído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1945, </a:t>
            </a:r>
            <a:r>
              <a:rPr lang="en-GB" sz="2000" dirty="0" err="1"/>
              <a:t>foi</a:t>
            </a:r>
            <a:r>
              <a:rPr lang="en-GB" sz="2000" dirty="0"/>
              <a:t> o </a:t>
            </a:r>
            <a:r>
              <a:rPr lang="en-GB" sz="2000" dirty="0" err="1"/>
              <a:t>primeiro</a:t>
            </a:r>
            <a:r>
              <a:rPr lang="en-GB" sz="2000" dirty="0"/>
              <a:t> </a:t>
            </a:r>
            <a:r>
              <a:rPr lang="en-GB" sz="2000" dirty="0" err="1"/>
              <a:t>computador</a:t>
            </a:r>
            <a:r>
              <a:rPr lang="en-GB" sz="2000" dirty="0"/>
              <a:t> </a:t>
            </a:r>
            <a:r>
              <a:rPr lang="en-GB" sz="2000" dirty="0" err="1"/>
              <a:t>eletrônico</a:t>
            </a:r>
            <a:r>
              <a:rPr lang="en-GB" sz="2000" dirty="0"/>
              <a:t> de </a:t>
            </a:r>
            <a:r>
              <a:rPr lang="en-GB" sz="2000" dirty="0" err="1"/>
              <a:t>grande</a:t>
            </a:r>
            <a:r>
              <a:rPr lang="en-GB" sz="2000" dirty="0"/>
              <a:t> </a:t>
            </a:r>
            <a:r>
              <a:rPr lang="en-GB" sz="2000" dirty="0" err="1"/>
              <a:t>escala</a:t>
            </a:r>
            <a:r>
              <a:rPr lang="en-GB" sz="2000" dirty="0"/>
              <a:t>.</a:t>
            </a:r>
          </a:p>
          <a:p>
            <a:pPr lvl="1">
              <a:spcAft>
                <a:spcPts val="600"/>
              </a:spcAft>
            </a:pPr>
            <a:r>
              <a:rPr lang="en-GB" sz="2000" dirty="0" err="1"/>
              <a:t>Os</a:t>
            </a:r>
            <a:r>
              <a:rPr lang="en-GB" sz="2000" dirty="0"/>
              <a:t> </a:t>
            </a:r>
            <a:r>
              <a:rPr lang="en-GB" sz="2000" dirty="0" err="1"/>
              <a:t>computadores</a:t>
            </a:r>
            <a:r>
              <a:rPr lang="en-GB" sz="2000" dirty="0"/>
              <a:t> dessa </a:t>
            </a:r>
            <a:r>
              <a:rPr lang="en-GB" sz="2000" dirty="0" err="1"/>
              <a:t>época</a:t>
            </a:r>
            <a:r>
              <a:rPr lang="en-GB" sz="2000" dirty="0"/>
              <a:t> </a:t>
            </a:r>
            <a:r>
              <a:rPr lang="en-GB" sz="2000" dirty="0" err="1"/>
              <a:t>eram</a:t>
            </a:r>
            <a:r>
              <a:rPr lang="en-GB" sz="2000" dirty="0"/>
              <a:t> </a:t>
            </a:r>
            <a:r>
              <a:rPr lang="en-GB" sz="2000" dirty="0" err="1"/>
              <a:t>enormes</a:t>
            </a:r>
            <a:r>
              <a:rPr lang="en-GB" sz="2000" dirty="0"/>
              <a:t>, </a:t>
            </a:r>
            <a:r>
              <a:rPr lang="en-GB" sz="2000" dirty="0" err="1"/>
              <a:t>caros</a:t>
            </a:r>
            <a:r>
              <a:rPr lang="en-GB" sz="2000" dirty="0"/>
              <a:t> e </a:t>
            </a:r>
            <a:r>
              <a:rPr lang="en-GB" sz="2000" dirty="0" err="1"/>
              <a:t>usavam</a:t>
            </a:r>
            <a:r>
              <a:rPr lang="en-GB" sz="2000" dirty="0"/>
              <a:t> </a:t>
            </a:r>
            <a:r>
              <a:rPr lang="en-GB" sz="2000" dirty="0" err="1"/>
              <a:t>válvulas</a:t>
            </a:r>
            <a:r>
              <a:rPr lang="en-GB" sz="2000" dirty="0"/>
              <a:t> </a:t>
            </a:r>
            <a:r>
              <a:rPr lang="en-GB" sz="2000" dirty="0" err="1"/>
              <a:t>eletrônicas</a:t>
            </a:r>
            <a:r>
              <a:rPr lang="en-GB" sz="2000" dirty="0"/>
              <a:t>.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ACC4C44-370B-A4D5-EBA6-45D45DEF1E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História da computação</a:t>
            </a:r>
            <a:endParaRPr lang="pt-PT" altLang="pt-PT" b="1"/>
          </a:p>
        </p:txBody>
      </p:sp>
    </p:spTree>
    <p:extLst>
      <p:ext uri="{BB962C8B-B14F-4D97-AF65-F5344CB8AC3E}">
        <p14:creationId xmlns:p14="http://schemas.microsoft.com/office/powerpoint/2010/main" val="16608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0E83F-2C54-8539-2C59-FA4539E19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UNIVAC - CHM Revolution">
            <a:extLst>
              <a:ext uri="{FF2B5EF4-FFF2-40B4-BE49-F238E27FC236}">
                <a16:creationId xmlns:a16="http://schemas.microsoft.com/office/drawing/2014/main" id="{C4658359-219D-AFAE-0BC5-88A38060E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6" b="-2"/>
          <a:stretch/>
        </p:blipFill>
        <p:spPr bwMode="auto">
          <a:xfrm>
            <a:off x="0" y="1337560"/>
            <a:ext cx="5513388" cy="40542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itle 41">
            <a:extLst>
              <a:ext uri="{FF2B5EF4-FFF2-40B4-BE49-F238E27FC236}">
                <a16:creationId xmlns:a16="http://schemas.microsoft.com/office/drawing/2014/main" id="{15EAC8F8-5D43-A389-4BB4-E6137485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3D1B549-1252-0F17-628E-0407F1C84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000" b="1" dirty="0" err="1"/>
              <a:t>Transição</a:t>
            </a:r>
            <a:r>
              <a:rPr lang="en-GB" sz="2000" b="1" dirty="0"/>
              <a:t> para </a:t>
            </a:r>
            <a:r>
              <a:rPr lang="en-GB" sz="2000" b="1" dirty="0" err="1"/>
              <a:t>Componentes</a:t>
            </a:r>
            <a:r>
              <a:rPr lang="en-GB" sz="2000" b="1" dirty="0"/>
              <a:t> </a:t>
            </a:r>
            <a:r>
              <a:rPr lang="en-GB" sz="2000" b="1" dirty="0" err="1"/>
              <a:t>Eletrônicos</a:t>
            </a:r>
            <a:r>
              <a:rPr lang="en-GB" sz="2000" b="1" dirty="0"/>
              <a:t> (</a:t>
            </a:r>
            <a:r>
              <a:rPr lang="en-GB" sz="2000" b="1" dirty="0" err="1"/>
              <a:t>década</a:t>
            </a:r>
            <a:r>
              <a:rPr lang="en-GB" sz="2000" b="1" dirty="0"/>
              <a:t> de 1950):</a:t>
            </a:r>
          </a:p>
          <a:p>
            <a:pPr lvl="1">
              <a:spcAft>
                <a:spcPts val="600"/>
              </a:spcAft>
            </a:pPr>
            <a:r>
              <a:rPr lang="en-GB" sz="2000" dirty="0"/>
              <a:t>A </a:t>
            </a:r>
            <a:r>
              <a:rPr lang="en-GB" sz="2000" dirty="0" err="1"/>
              <a:t>introdução</a:t>
            </a:r>
            <a:r>
              <a:rPr lang="en-GB" sz="2000" dirty="0"/>
              <a:t> de </a:t>
            </a:r>
            <a:r>
              <a:rPr lang="en-GB" sz="2000" dirty="0" err="1"/>
              <a:t>transistores</a:t>
            </a:r>
            <a:r>
              <a:rPr lang="en-GB" sz="2000" dirty="0"/>
              <a:t> </a:t>
            </a:r>
            <a:r>
              <a:rPr lang="en-GB" sz="2000" dirty="0" err="1"/>
              <a:t>permitiu</a:t>
            </a:r>
            <a:r>
              <a:rPr lang="en-GB" sz="2000" dirty="0"/>
              <a:t> a </a:t>
            </a:r>
            <a:r>
              <a:rPr lang="en-GB" sz="2000" dirty="0" err="1"/>
              <a:t>criação</a:t>
            </a:r>
            <a:r>
              <a:rPr lang="en-GB" sz="2000" dirty="0"/>
              <a:t> de </a:t>
            </a:r>
            <a:r>
              <a:rPr lang="en-GB" sz="2000" dirty="0" err="1"/>
              <a:t>computadores</a:t>
            </a:r>
            <a:r>
              <a:rPr lang="en-GB" sz="2000" dirty="0"/>
              <a:t> </a:t>
            </a:r>
            <a:r>
              <a:rPr lang="en-GB" sz="2000" dirty="0" err="1"/>
              <a:t>menores</a:t>
            </a:r>
            <a:r>
              <a:rPr lang="en-GB" sz="2000" dirty="0"/>
              <a:t> e </a:t>
            </a:r>
            <a:r>
              <a:rPr lang="en-GB" sz="2000" dirty="0" err="1"/>
              <a:t>mais</a:t>
            </a:r>
            <a:r>
              <a:rPr lang="en-GB" sz="2000" dirty="0"/>
              <a:t> </a:t>
            </a:r>
            <a:r>
              <a:rPr lang="en-GB" sz="2000" dirty="0" err="1"/>
              <a:t>confiáveis</a:t>
            </a:r>
            <a:r>
              <a:rPr lang="en-GB" sz="2000" dirty="0"/>
              <a:t>.</a:t>
            </a:r>
          </a:p>
          <a:p>
            <a:pPr lvl="1">
              <a:spcAft>
                <a:spcPts val="600"/>
              </a:spcAft>
            </a:pPr>
            <a:r>
              <a:rPr lang="en-GB" sz="2000" dirty="0" err="1"/>
              <a:t>Surgiram</a:t>
            </a:r>
            <a:r>
              <a:rPr lang="en-GB" sz="2000" dirty="0"/>
              <a:t> </a:t>
            </a:r>
            <a:r>
              <a:rPr lang="en-GB" sz="2000" dirty="0" err="1"/>
              <a:t>os</a:t>
            </a:r>
            <a:r>
              <a:rPr lang="en-GB" sz="2000" dirty="0"/>
              <a:t> </a:t>
            </a:r>
            <a:r>
              <a:rPr lang="en-GB" sz="2000" dirty="0" err="1"/>
              <a:t>primeiros</a:t>
            </a:r>
            <a:r>
              <a:rPr lang="en-GB" sz="2000" dirty="0"/>
              <a:t> </a:t>
            </a:r>
            <a:r>
              <a:rPr lang="en-GB" sz="2000" dirty="0" err="1"/>
              <a:t>computadores</a:t>
            </a:r>
            <a:r>
              <a:rPr lang="en-GB" sz="2000" dirty="0"/>
              <a:t> </a:t>
            </a:r>
            <a:r>
              <a:rPr lang="en-GB" sz="2000" dirty="0" err="1"/>
              <a:t>comerciais</a:t>
            </a:r>
            <a:r>
              <a:rPr lang="en-GB" sz="2000" dirty="0"/>
              <a:t>, </a:t>
            </a:r>
            <a:r>
              <a:rPr lang="en-GB" sz="2000" dirty="0" err="1"/>
              <a:t>como</a:t>
            </a:r>
            <a:r>
              <a:rPr lang="en-GB" sz="2000" dirty="0"/>
              <a:t> o UNIVAC I.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BEB245A-D868-413F-3395-5F7B486F1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História da computação</a:t>
            </a:r>
            <a:endParaRPr lang="pt-PT" altLang="pt-PT" b="1"/>
          </a:p>
        </p:txBody>
      </p:sp>
    </p:spTree>
    <p:extLst>
      <p:ext uri="{BB962C8B-B14F-4D97-AF65-F5344CB8AC3E}">
        <p14:creationId xmlns:p14="http://schemas.microsoft.com/office/powerpoint/2010/main" val="39531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D940E-3A5B-B1FC-8789-0491175D8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BM System/360 - CHM Revolution | Computer history, Computer history  museum, Old computers">
            <a:extLst>
              <a:ext uri="{FF2B5EF4-FFF2-40B4-BE49-F238E27FC236}">
                <a16:creationId xmlns:a16="http://schemas.microsoft.com/office/drawing/2014/main" id="{F15EE505-A4D2-545C-FBA1-E0749A72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459" y="1223963"/>
            <a:ext cx="4666470" cy="428148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itle 41">
            <a:extLst>
              <a:ext uri="{FF2B5EF4-FFF2-40B4-BE49-F238E27FC236}">
                <a16:creationId xmlns:a16="http://schemas.microsoft.com/office/drawing/2014/main" id="{3ADBE648-764C-7987-C0D1-6370D1EB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8F84A73-6E3A-17BC-E4A1-B3F0A3C3D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Era dos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Circuitos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Integrados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(1960-1970):</a:t>
            </a:r>
          </a:p>
          <a:p>
            <a:pPr lvl="1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desenvolvimento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circuitos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integrados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(chips)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revolucionou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 IBM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lançou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série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IBM System/360,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introduzindo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ideia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compatibilidade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entre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diferentes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057CB18-0E0E-FA33-4645-058C3FEB0F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História da computação</a:t>
            </a:r>
            <a:endParaRPr lang="pt-PT" altLang="pt-PT" b="1"/>
          </a:p>
        </p:txBody>
      </p:sp>
    </p:spTree>
    <p:extLst>
      <p:ext uri="{BB962C8B-B14F-4D97-AF65-F5344CB8AC3E}">
        <p14:creationId xmlns:p14="http://schemas.microsoft.com/office/powerpoint/2010/main" val="420535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99B94-0E41-C264-A218-C6822588F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A3EA5F12-22F4-2937-7D6F-3DD05791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85C8952-0DB2-421C-C7CE-B2AC15418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</p:spPr>
        <p:txBody>
          <a:bodyPr>
            <a:normAutofit/>
          </a:bodyPr>
          <a:lstStyle/>
          <a:p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Microprocessadores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Pessoais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década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1970):</a:t>
            </a:r>
          </a:p>
          <a:p>
            <a:pPr lvl="1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lançamento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microprocessador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Intel 4004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marcou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início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da era dos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computadores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pessoais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 Altair 8800,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seguido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pelo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Apple I e II 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pelo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IBM PC,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popularizou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PCs.</a:t>
            </a:r>
          </a:p>
          <a:p>
            <a:endParaRPr lang="pt-P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A5D364E5-4F17-758C-B3D9-1A8234D8B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História da computação</a:t>
            </a:r>
            <a:endParaRPr lang="pt-PT" altLang="pt-PT" b="1"/>
          </a:p>
        </p:txBody>
      </p:sp>
      <p:pic>
        <p:nvPicPr>
          <p:cNvPr id="5" name="Picture 2" descr="Intel 4004 – Wikipédia, a enciclopédia livre">
            <a:extLst>
              <a:ext uri="{FF2B5EF4-FFF2-40B4-BE49-F238E27FC236}">
                <a16:creationId xmlns:a16="http://schemas.microsoft.com/office/drawing/2014/main" id="{747EF841-FFC9-3B7D-D595-2C411D684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585" y="1076326"/>
            <a:ext cx="1367991" cy="131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ltair 8800 Clone">
            <a:extLst>
              <a:ext uri="{FF2B5EF4-FFF2-40B4-BE49-F238E27FC236}">
                <a16:creationId xmlns:a16="http://schemas.microsoft.com/office/drawing/2014/main" id="{1279261A-D9FB-319C-9B28-4BC10CA86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47" y="4330210"/>
            <a:ext cx="2214073" cy="135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pple-1original e em funcionamento está à venda por R$ 6,9 milhões">
            <a:extLst>
              <a:ext uri="{FF2B5EF4-FFF2-40B4-BE49-F238E27FC236}">
                <a16:creationId xmlns:a16="http://schemas.microsoft.com/office/drawing/2014/main" id="{E1503537-FB6D-A7A1-A0D4-6C58A0F0C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17" y="2625554"/>
            <a:ext cx="2170207" cy="122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Apple II Microcomputer | National Museum of American History">
            <a:extLst>
              <a:ext uri="{FF2B5EF4-FFF2-40B4-BE49-F238E27FC236}">
                <a16:creationId xmlns:a16="http://schemas.microsoft.com/office/drawing/2014/main" id="{FCAC5C4F-839C-1726-3CEF-4F55DE2D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4" y="4232194"/>
            <a:ext cx="2329231" cy="154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Em seu aniversário de 35 anos, comparamos o primeiro PC com um iPhone -  Revista Galileu | Tecnologia">
            <a:extLst>
              <a:ext uri="{FF2B5EF4-FFF2-40B4-BE49-F238E27FC236}">
                <a16:creationId xmlns:a16="http://schemas.microsoft.com/office/drawing/2014/main" id="{BDD5BE24-7E27-B481-46F7-7D19B7CBD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05" y="2559108"/>
            <a:ext cx="2170207" cy="144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7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A6D8-F2C9-189A-7DCD-52D564FAC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5E3FFD8F-BE0B-E388-435B-16AFB7D7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7" y="390526"/>
            <a:ext cx="9484727" cy="685800"/>
          </a:xfrm>
        </p:spPr>
        <p:txBody>
          <a:bodyPr anchor="ctr">
            <a:normAutofit/>
          </a:bodyPr>
          <a:lstStyle/>
          <a:p>
            <a:r>
              <a:rPr lang="pt-PT"/>
              <a:t>Arquitetura de Computadores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9FD4ECE-13BF-0A35-FC83-F488E8E284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4340" y="1715734"/>
            <a:ext cx="5514516" cy="3789716"/>
          </a:xfrm>
        </p:spPr>
        <p:txBody>
          <a:bodyPr>
            <a:normAutofit/>
          </a:bodyPr>
          <a:lstStyle/>
          <a:p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Era da Internet e da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Computação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Móvel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década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 1990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diante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 World Wide Web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foi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inventada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Tim Berners-Lee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1990,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inaugurando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 era da internet.</a:t>
            </a:r>
          </a:p>
          <a:p>
            <a:pPr lvl="1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surgimento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de smartphones e tablets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permitiu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computação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móvel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e a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conectividade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constante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3DB5249-9745-9A82-897E-09659624C8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6184" y="1224733"/>
            <a:ext cx="5512672" cy="41709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História da computação</a:t>
            </a:r>
            <a:endParaRPr lang="pt-PT" altLang="pt-PT" b="1"/>
          </a:p>
        </p:txBody>
      </p:sp>
      <p:pic>
        <p:nvPicPr>
          <p:cNvPr id="4" name="Picture 8" descr="Smartphone Com Ícones App - Arte vetorial de stock e mais imagens de  Aplicação móvel - Aplicação móvel, Telefone Móvel, Telefone Inteligente -  iStock">
            <a:extLst>
              <a:ext uri="{FF2B5EF4-FFF2-40B4-BE49-F238E27FC236}">
                <a16:creationId xmlns:a16="http://schemas.microsoft.com/office/drawing/2014/main" id="{F8311340-57EA-7726-0322-5A6E53FC1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9" r="9895" b="3"/>
          <a:stretch/>
        </p:blipFill>
        <p:spPr bwMode="auto">
          <a:xfrm>
            <a:off x="3354007" y="1348617"/>
            <a:ext cx="1788584" cy="22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A000066 Arduino | Mouser Portugal">
            <a:extLst>
              <a:ext uri="{FF2B5EF4-FFF2-40B4-BE49-F238E27FC236}">
                <a16:creationId xmlns:a16="http://schemas.microsoft.com/office/drawing/2014/main" id="{EE0C4A48-6146-1865-6CC2-76CF263CE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88" y="4044952"/>
            <a:ext cx="1368967" cy="136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ortátil de gaming OMEN 16-wd0002np | HP® Portugal">
            <a:extLst>
              <a:ext uri="{FF2B5EF4-FFF2-40B4-BE49-F238E27FC236}">
                <a16:creationId xmlns:a16="http://schemas.microsoft.com/office/drawing/2014/main" id="{48CBDC9B-0BBF-E8D6-3339-02D8F63F4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0" r="4585" b="-6"/>
          <a:stretch/>
        </p:blipFill>
        <p:spPr bwMode="auto">
          <a:xfrm>
            <a:off x="1442656" y="1348617"/>
            <a:ext cx="1806576" cy="22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uy the Lenovo M8 8&quot; Tablet 32GB Storage - 3GB RAM - LTE + Wi-Fi - IPS HD  -... ( ) online - PBTech.co.nz">
            <a:extLst>
              <a:ext uri="{FF2B5EF4-FFF2-40B4-BE49-F238E27FC236}">
                <a16:creationId xmlns:a16="http://schemas.microsoft.com/office/drawing/2014/main" id="{AC56EE28-66A5-B73F-4CF4-9C68A31EF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3" r="8129" b="1"/>
          <a:stretch/>
        </p:blipFill>
        <p:spPr bwMode="auto">
          <a:xfrm>
            <a:off x="3354007" y="3643817"/>
            <a:ext cx="1788584" cy="220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66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1"/>
  <p:tag name="TIME" val="15"/>
</p:tagLst>
</file>

<file path=ppt/theme/theme1.xml><?xml version="1.0" encoding="utf-8"?>
<a:theme xmlns:a="http://schemas.openxmlformats.org/drawingml/2006/main" name="Título e Sub-título">
  <a:themeElements>
    <a:clrScheme name="CORES ATEC">
      <a:dk1>
        <a:srgbClr val="134773"/>
      </a:dk1>
      <a:lt1>
        <a:sysClr val="window" lastClr="FFFFFF"/>
      </a:lt1>
      <a:dk2>
        <a:srgbClr val="6D6E71"/>
      </a:dk2>
      <a:lt2>
        <a:srgbClr val="134773"/>
      </a:lt2>
      <a:accent1>
        <a:srgbClr val="134773"/>
      </a:accent1>
      <a:accent2>
        <a:srgbClr val="0060AC"/>
      </a:accent2>
      <a:accent3>
        <a:srgbClr val="00AEEF"/>
      </a:accent3>
      <a:accent4>
        <a:srgbClr val="E85A26"/>
      </a:accent4>
      <a:accent5>
        <a:srgbClr val="F29122"/>
      </a:accent5>
      <a:accent6>
        <a:srgbClr val="FBAE47"/>
      </a:accent6>
      <a:hlink>
        <a:srgbClr val="134773"/>
      </a:hlink>
      <a:folHlink>
        <a:srgbClr val="00AEEF"/>
      </a:folHlink>
    </a:clrScheme>
    <a:fontScheme name="LETRA ATEC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90bc2b0-995c-4aff-9aba-f2b12d967e9b" xsi:nil="true"/>
    <lcf76f155ced4ddcb4097134ff3c332f xmlns="c824db9b-d9c7-4797-be33-505d3522994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A9AA3B46D399499A38902902288AE9" ma:contentTypeVersion="10" ma:contentTypeDescription="Create a new document." ma:contentTypeScope="" ma:versionID="3111731bbf6eed093db0fcb974707f92">
  <xsd:schema xmlns:xsd="http://www.w3.org/2001/XMLSchema" xmlns:xs="http://www.w3.org/2001/XMLSchema" xmlns:p="http://schemas.microsoft.com/office/2006/metadata/properties" xmlns:ns2="c824db9b-d9c7-4797-be33-505d35229944" xmlns:ns3="490bc2b0-995c-4aff-9aba-f2b12d967e9b" targetNamespace="http://schemas.microsoft.com/office/2006/metadata/properties" ma:root="true" ma:fieldsID="8857048fe002474465fdee4a1d1cf537" ns2:_="" ns3:_="">
    <xsd:import namespace="c824db9b-d9c7-4797-be33-505d35229944"/>
    <xsd:import namespace="490bc2b0-995c-4aff-9aba-f2b12d967e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24db9b-d9c7-4797-be33-505d352299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30164bd-3db1-4035-80db-1f2bd81da9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0bc2b0-995c-4aff-9aba-f2b12d967e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1882fea-8b44-44a5-af3e-e8fd1d54f9dc}" ma:internalName="TaxCatchAll" ma:showField="CatchAllData" ma:web="490bc2b0-995c-4aff-9aba-f2b12d967e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E6CD22-E652-4FA4-BFBB-AB320C6980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C6585-F6AA-41B4-B979-BFB1807B4534}">
  <ds:schemaRefs>
    <ds:schemaRef ds:uri="http://schemas.microsoft.com/office/2006/metadata/properties"/>
    <ds:schemaRef ds:uri="http://schemas.microsoft.com/office/infopath/2007/PartnerControls"/>
    <ds:schemaRef ds:uri="b5d6457f-cca8-4519-abcc-ee100bd73b31"/>
    <ds:schemaRef ds:uri="bd68fa59-262a-45eb-a282-aff4b0a9c043"/>
  </ds:schemaRefs>
</ds:datastoreItem>
</file>

<file path=customXml/itemProps3.xml><?xml version="1.0" encoding="utf-8"?>
<ds:datastoreItem xmlns:ds="http://schemas.openxmlformats.org/officeDocument/2006/customXml" ds:itemID="{2CA16C62-144E-4F93-AC57-84085548AA1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10863</TotalTime>
  <Words>1408</Words>
  <Application>Microsoft Macintosh PowerPoint</Application>
  <PresentationFormat>Widescreen</PresentationFormat>
  <Paragraphs>153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Open Sans</vt:lpstr>
      <vt:lpstr>Segoe UI</vt:lpstr>
      <vt:lpstr>Segoe UI Black</vt:lpstr>
      <vt:lpstr>Segoe UI Bold</vt:lpstr>
      <vt:lpstr>Segoe UI Light</vt:lpstr>
      <vt:lpstr>Segoe UI Semibold</vt:lpstr>
      <vt:lpstr>Wingdings 2</vt:lpstr>
      <vt:lpstr>Título e Sub-título</vt:lpstr>
      <vt:lpstr>PowerPoint Presentation</vt:lpstr>
      <vt:lpstr>CARACTERIZAÇÃO DA ACADEMIA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Arquitetura de Computadores</vt:lpstr>
      <vt:lpstr>OBRIGADO PELA VOSSA ATENÇÃO E COLABORAÇÃO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Inês Bastos</dc:creator>
  <cp:lastModifiedBy>André S. Ribeiro</cp:lastModifiedBy>
  <cp:revision>699</cp:revision>
  <cp:lastPrinted>2019-02-18T11:33:32Z</cp:lastPrinted>
  <dcterms:created xsi:type="dcterms:W3CDTF">2017-04-05T12:09:40Z</dcterms:created>
  <dcterms:modified xsi:type="dcterms:W3CDTF">2025-09-18T16:43:56Z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0x010100CEA9AA3B46D399499A38902902288AE9</vt:lpwstr>
  </property>
  <property fmtid="{D5CDD505-2E9C-101B-9397-08002B2CF9AE}" pid="3" name="MediaServiceImageTags">
    <vt:lpwstr/>
  </property>
</Properties>
</file>